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58" r:id="rId11"/>
    <p:sldId id="267" r:id="rId12"/>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llemlayout 4 - Markering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46F890A9-2807-4EBB-B81D-B2AA78EC7F39}" styleName="Mørkt layout 2 - Markering 5/Markering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Ingen typografi, tabelgit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3" d="100"/>
          <a:sy n="43" d="100"/>
        </p:scale>
        <p:origin x="484" y="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smtClean="0"/>
              <a:t>Klik for at redigere i master</a:t>
            </a:r>
            <a:endParaRPr lang="en-GB"/>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smtClean="0"/>
              <a:t>Klik for at redigere i master</a:t>
            </a:r>
            <a:endParaRPr lang="en-GB"/>
          </a:p>
        </p:txBody>
      </p:sp>
      <p:sp>
        <p:nvSpPr>
          <p:cNvPr id="4" name="Pladsholder til dato 3"/>
          <p:cNvSpPr>
            <a:spLocks noGrp="1"/>
          </p:cNvSpPr>
          <p:nvPr>
            <p:ph type="dt" sz="half" idx="10"/>
          </p:nvPr>
        </p:nvSpPr>
        <p:spPr/>
        <p:txBody>
          <a:bodyPr/>
          <a:lstStyle/>
          <a:p>
            <a:fld id="{5E89B8F6-7F67-4B19-B7AB-92E3E4ADE6A0}" type="datetimeFigureOut">
              <a:rPr lang="en-GB" smtClean="0"/>
              <a:t>23/01/2017</a:t>
            </a:fld>
            <a:endParaRPr lang="en-GB"/>
          </a:p>
        </p:txBody>
      </p:sp>
      <p:sp>
        <p:nvSpPr>
          <p:cNvPr id="5" name="Pladsholder til sidefod 4"/>
          <p:cNvSpPr>
            <a:spLocks noGrp="1"/>
          </p:cNvSpPr>
          <p:nvPr>
            <p:ph type="ftr" sz="quarter" idx="11"/>
          </p:nvPr>
        </p:nvSpPr>
        <p:spPr/>
        <p:txBody>
          <a:bodyPr/>
          <a:lstStyle/>
          <a:p>
            <a:endParaRPr lang="en-GB"/>
          </a:p>
        </p:txBody>
      </p:sp>
      <p:sp>
        <p:nvSpPr>
          <p:cNvPr id="6" name="Pladsholder til slidenummer 5"/>
          <p:cNvSpPr>
            <a:spLocks noGrp="1"/>
          </p:cNvSpPr>
          <p:nvPr>
            <p:ph type="sldNum" sz="quarter" idx="12"/>
          </p:nvPr>
        </p:nvSpPr>
        <p:spPr/>
        <p:txBody>
          <a:bodyPr/>
          <a:lstStyle/>
          <a:p>
            <a:fld id="{7E534211-2150-4E87-828A-BCE603BA598A}" type="slidenum">
              <a:rPr lang="en-GB" smtClean="0"/>
              <a:t>‹nr.›</a:t>
            </a:fld>
            <a:endParaRPr lang="en-GB"/>
          </a:p>
        </p:txBody>
      </p:sp>
    </p:spTree>
    <p:extLst>
      <p:ext uri="{BB962C8B-B14F-4D97-AF65-F5344CB8AC3E}">
        <p14:creationId xmlns:p14="http://schemas.microsoft.com/office/powerpoint/2010/main" val="1050854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en-GB"/>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GB"/>
          </a:p>
        </p:txBody>
      </p:sp>
      <p:sp>
        <p:nvSpPr>
          <p:cNvPr id="4" name="Pladsholder til dato 3"/>
          <p:cNvSpPr>
            <a:spLocks noGrp="1"/>
          </p:cNvSpPr>
          <p:nvPr>
            <p:ph type="dt" sz="half" idx="10"/>
          </p:nvPr>
        </p:nvSpPr>
        <p:spPr/>
        <p:txBody>
          <a:bodyPr/>
          <a:lstStyle/>
          <a:p>
            <a:fld id="{5E89B8F6-7F67-4B19-B7AB-92E3E4ADE6A0}" type="datetimeFigureOut">
              <a:rPr lang="en-GB" smtClean="0"/>
              <a:t>23/01/2017</a:t>
            </a:fld>
            <a:endParaRPr lang="en-GB"/>
          </a:p>
        </p:txBody>
      </p:sp>
      <p:sp>
        <p:nvSpPr>
          <p:cNvPr id="5" name="Pladsholder til sidefod 4"/>
          <p:cNvSpPr>
            <a:spLocks noGrp="1"/>
          </p:cNvSpPr>
          <p:nvPr>
            <p:ph type="ftr" sz="quarter" idx="11"/>
          </p:nvPr>
        </p:nvSpPr>
        <p:spPr/>
        <p:txBody>
          <a:bodyPr/>
          <a:lstStyle/>
          <a:p>
            <a:endParaRPr lang="en-GB"/>
          </a:p>
        </p:txBody>
      </p:sp>
      <p:sp>
        <p:nvSpPr>
          <p:cNvPr id="6" name="Pladsholder til slidenummer 5"/>
          <p:cNvSpPr>
            <a:spLocks noGrp="1"/>
          </p:cNvSpPr>
          <p:nvPr>
            <p:ph type="sldNum" sz="quarter" idx="12"/>
          </p:nvPr>
        </p:nvSpPr>
        <p:spPr/>
        <p:txBody>
          <a:bodyPr/>
          <a:lstStyle/>
          <a:p>
            <a:fld id="{7E534211-2150-4E87-828A-BCE603BA598A}" type="slidenum">
              <a:rPr lang="en-GB" smtClean="0"/>
              <a:t>‹nr.›</a:t>
            </a:fld>
            <a:endParaRPr lang="en-GB"/>
          </a:p>
        </p:txBody>
      </p:sp>
    </p:spTree>
    <p:extLst>
      <p:ext uri="{BB962C8B-B14F-4D97-AF65-F5344CB8AC3E}">
        <p14:creationId xmlns:p14="http://schemas.microsoft.com/office/powerpoint/2010/main" val="2797094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724900" y="365125"/>
            <a:ext cx="2628900" cy="5811838"/>
          </a:xfrm>
        </p:spPr>
        <p:txBody>
          <a:bodyPr vert="eaVert"/>
          <a:lstStyle/>
          <a:p>
            <a:r>
              <a:rPr lang="da-DK" smtClean="0"/>
              <a:t>Klik for at redigere i master</a:t>
            </a:r>
            <a:endParaRPr lang="en-GB"/>
          </a:p>
        </p:txBody>
      </p:sp>
      <p:sp>
        <p:nvSpPr>
          <p:cNvPr id="3" name="Pladsholder til lodret titel 2"/>
          <p:cNvSpPr>
            <a:spLocks noGrp="1"/>
          </p:cNvSpPr>
          <p:nvPr>
            <p:ph type="body" orient="vert" idx="1"/>
          </p:nvPr>
        </p:nvSpPr>
        <p:spPr>
          <a:xfrm>
            <a:off x="838200" y="365125"/>
            <a:ext cx="7734300" cy="5811838"/>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GB"/>
          </a:p>
        </p:txBody>
      </p:sp>
      <p:sp>
        <p:nvSpPr>
          <p:cNvPr id="4" name="Pladsholder til dato 3"/>
          <p:cNvSpPr>
            <a:spLocks noGrp="1"/>
          </p:cNvSpPr>
          <p:nvPr>
            <p:ph type="dt" sz="half" idx="10"/>
          </p:nvPr>
        </p:nvSpPr>
        <p:spPr/>
        <p:txBody>
          <a:bodyPr/>
          <a:lstStyle/>
          <a:p>
            <a:fld id="{5E89B8F6-7F67-4B19-B7AB-92E3E4ADE6A0}" type="datetimeFigureOut">
              <a:rPr lang="en-GB" smtClean="0"/>
              <a:t>23/01/2017</a:t>
            </a:fld>
            <a:endParaRPr lang="en-GB"/>
          </a:p>
        </p:txBody>
      </p:sp>
      <p:sp>
        <p:nvSpPr>
          <p:cNvPr id="5" name="Pladsholder til sidefod 4"/>
          <p:cNvSpPr>
            <a:spLocks noGrp="1"/>
          </p:cNvSpPr>
          <p:nvPr>
            <p:ph type="ftr" sz="quarter" idx="11"/>
          </p:nvPr>
        </p:nvSpPr>
        <p:spPr/>
        <p:txBody>
          <a:bodyPr/>
          <a:lstStyle/>
          <a:p>
            <a:endParaRPr lang="en-GB"/>
          </a:p>
        </p:txBody>
      </p:sp>
      <p:sp>
        <p:nvSpPr>
          <p:cNvPr id="6" name="Pladsholder til slidenummer 5"/>
          <p:cNvSpPr>
            <a:spLocks noGrp="1"/>
          </p:cNvSpPr>
          <p:nvPr>
            <p:ph type="sldNum" sz="quarter" idx="12"/>
          </p:nvPr>
        </p:nvSpPr>
        <p:spPr/>
        <p:txBody>
          <a:bodyPr/>
          <a:lstStyle/>
          <a:p>
            <a:fld id="{7E534211-2150-4E87-828A-BCE603BA598A}" type="slidenum">
              <a:rPr lang="en-GB" smtClean="0"/>
              <a:t>‹nr.›</a:t>
            </a:fld>
            <a:endParaRPr lang="en-GB"/>
          </a:p>
        </p:txBody>
      </p:sp>
    </p:spTree>
    <p:extLst>
      <p:ext uri="{BB962C8B-B14F-4D97-AF65-F5344CB8AC3E}">
        <p14:creationId xmlns:p14="http://schemas.microsoft.com/office/powerpoint/2010/main" val="2079161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en-GB"/>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GB"/>
          </a:p>
        </p:txBody>
      </p:sp>
      <p:sp>
        <p:nvSpPr>
          <p:cNvPr id="4" name="Pladsholder til dato 3"/>
          <p:cNvSpPr>
            <a:spLocks noGrp="1"/>
          </p:cNvSpPr>
          <p:nvPr>
            <p:ph type="dt" sz="half" idx="10"/>
          </p:nvPr>
        </p:nvSpPr>
        <p:spPr/>
        <p:txBody>
          <a:bodyPr/>
          <a:lstStyle/>
          <a:p>
            <a:fld id="{5E89B8F6-7F67-4B19-B7AB-92E3E4ADE6A0}" type="datetimeFigureOut">
              <a:rPr lang="en-GB" smtClean="0"/>
              <a:t>23/01/2017</a:t>
            </a:fld>
            <a:endParaRPr lang="en-GB"/>
          </a:p>
        </p:txBody>
      </p:sp>
      <p:sp>
        <p:nvSpPr>
          <p:cNvPr id="5" name="Pladsholder til sidefod 4"/>
          <p:cNvSpPr>
            <a:spLocks noGrp="1"/>
          </p:cNvSpPr>
          <p:nvPr>
            <p:ph type="ftr" sz="quarter" idx="11"/>
          </p:nvPr>
        </p:nvSpPr>
        <p:spPr/>
        <p:txBody>
          <a:bodyPr/>
          <a:lstStyle/>
          <a:p>
            <a:endParaRPr lang="en-GB"/>
          </a:p>
        </p:txBody>
      </p:sp>
      <p:sp>
        <p:nvSpPr>
          <p:cNvPr id="6" name="Pladsholder til slidenummer 5"/>
          <p:cNvSpPr>
            <a:spLocks noGrp="1"/>
          </p:cNvSpPr>
          <p:nvPr>
            <p:ph type="sldNum" sz="quarter" idx="12"/>
          </p:nvPr>
        </p:nvSpPr>
        <p:spPr/>
        <p:txBody>
          <a:bodyPr/>
          <a:lstStyle/>
          <a:p>
            <a:fld id="{7E534211-2150-4E87-828A-BCE603BA598A}" type="slidenum">
              <a:rPr lang="en-GB" smtClean="0"/>
              <a:t>‹nr.›</a:t>
            </a:fld>
            <a:endParaRPr lang="en-GB"/>
          </a:p>
        </p:txBody>
      </p:sp>
    </p:spTree>
    <p:extLst>
      <p:ext uri="{BB962C8B-B14F-4D97-AF65-F5344CB8AC3E}">
        <p14:creationId xmlns:p14="http://schemas.microsoft.com/office/powerpoint/2010/main" val="2722061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a-DK" smtClean="0"/>
              <a:t>Klik for at redigere i master</a:t>
            </a:r>
            <a:endParaRPr lang="en-GB"/>
          </a:p>
        </p:txBody>
      </p:sp>
      <p:sp>
        <p:nvSpPr>
          <p:cNvPr id="3" name="Pladsholder til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5E89B8F6-7F67-4B19-B7AB-92E3E4ADE6A0}" type="datetimeFigureOut">
              <a:rPr lang="en-GB" smtClean="0"/>
              <a:t>23/01/2017</a:t>
            </a:fld>
            <a:endParaRPr lang="en-GB"/>
          </a:p>
        </p:txBody>
      </p:sp>
      <p:sp>
        <p:nvSpPr>
          <p:cNvPr id="5" name="Pladsholder til sidefod 4"/>
          <p:cNvSpPr>
            <a:spLocks noGrp="1"/>
          </p:cNvSpPr>
          <p:nvPr>
            <p:ph type="ftr" sz="quarter" idx="11"/>
          </p:nvPr>
        </p:nvSpPr>
        <p:spPr/>
        <p:txBody>
          <a:bodyPr/>
          <a:lstStyle/>
          <a:p>
            <a:endParaRPr lang="en-GB"/>
          </a:p>
        </p:txBody>
      </p:sp>
      <p:sp>
        <p:nvSpPr>
          <p:cNvPr id="6" name="Pladsholder til slidenummer 5"/>
          <p:cNvSpPr>
            <a:spLocks noGrp="1"/>
          </p:cNvSpPr>
          <p:nvPr>
            <p:ph type="sldNum" sz="quarter" idx="12"/>
          </p:nvPr>
        </p:nvSpPr>
        <p:spPr/>
        <p:txBody>
          <a:bodyPr/>
          <a:lstStyle/>
          <a:p>
            <a:fld id="{7E534211-2150-4E87-828A-BCE603BA598A}" type="slidenum">
              <a:rPr lang="en-GB" smtClean="0"/>
              <a:t>‹nr.›</a:t>
            </a:fld>
            <a:endParaRPr lang="en-GB"/>
          </a:p>
        </p:txBody>
      </p:sp>
    </p:spTree>
    <p:extLst>
      <p:ext uri="{BB962C8B-B14F-4D97-AF65-F5344CB8AC3E}">
        <p14:creationId xmlns:p14="http://schemas.microsoft.com/office/powerpoint/2010/main" val="2774714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en-GB"/>
          </a:p>
        </p:txBody>
      </p:sp>
      <p:sp>
        <p:nvSpPr>
          <p:cNvPr id="3" name="Pladsholder til indhold 2"/>
          <p:cNvSpPr>
            <a:spLocks noGrp="1"/>
          </p:cNvSpPr>
          <p:nvPr>
            <p:ph sz="half" idx="1"/>
          </p:nvPr>
        </p:nvSpPr>
        <p:spPr>
          <a:xfrm>
            <a:off x="838200" y="1825625"/>
            <a:ext cx="5181600" cy="435133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GB"/>
          </a:p>
        </p:txBody>
      </p:sp>
      <p:sp>
        <p:nvSpPr>
          <p:cNvPr id="4" name="Pladsholder til indhold 3"/>
          <p:cNvSpPr>
            <a:spLocks noGrp="1"/>
          </p:cNvSpPr>
          <p:nvPr>
            <p:ph sz="half" idx="2"/>
          </p:nvPr>
        </p:nvSpPr>
        <p:spPr>
          <a:xfrm>
            <a:off x="6172200" y="1825625"/>
            <a:ext cx="5181600" cy="435133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GB"/>
          </a:p>
        </p:txBody>
      </p:sp>
      <p:sp>
        <p:nvSpPr>
          <p:cNvPr id="5" name="Pladsholder til dato 4"/>
          <p:cNvSpPr>
            <a:spLocks noGrp="1"/>
          </p:cNvSpPr>
          <p:nvPr>
            <p:ph type="dt" sz="half" idx="10"/>
          </p:nvPr>
        </p:nvSpPr>
        <p:spPr/>
        <p:txBody>
          <a:bodyPr/>
          <a:lstStyle/>
          <a:p>
            <a:fld id="{5E89B8F6-7F67-4B19-B7AB-92E3E4ADE6A0}" type="datetimeFigureOut">
              <a:rPr lang="en-GB" smtClean="0"/>
              <a:t>23/01/2017</a:t>
            </a:fld>
            <a:endParaRPr lang="en-GB"/>
          </a:p>
        </p:txBody>
      </p:sp>
      <p:sp>
        <p:nvSpPr>
          <p:cNvPr id="6" name="Pladsholder til sidefod 5"/>
          <p:cNvSpPr>
            <a:spLocks noGrp="1"/>
          </p:cNvSpPr>
          <p:nvPr>
            <p:ph type="ftr" sz="quarter" idx="11"/>
          </p:nvPr>
        </p:nvSpPr>
        <p:spPr/>
        <p:txBody>
          <a:bodyPr/>
          <a:lstStyle/>
          <a:p>
            <a:endParaRPr lang="en-GB"/>
          </a:p>
        </p:txBody>
      </p:sp>
      <p:sp>
        <p:nvSpPr>
          <p:cNvPr id="7" name="Pladsholder til slidenummer 6"/>
          <p:cNvSpPr>
            <a:spLocks noGrp="1"/>
          </p:cNvSpPr>
          <p:nvPr>
            <p:ph type="sldNum" sz="quarter" idx="12"/>
          </p:nvPr>
        </p:nvSpPr>
        <p:spPr/>
        <p:txBody>
          <a:bodyPr/>
          <a:lstStyle/>
          <a:p>
            <a:fld id="{7E534211-2150-4E87-828A-BCE603BA598A}" type="slidenum">
              <a:rPr lang="en-GB" smtClean="0"/>
              <a:t>‹nr.›</a:t>
            </a:fld>
            <a:endParaRPr lang="en-GB"/>
          </a:p>
        </p:txBody>
      </p:sp>
    </p:spTree>
    <p:extLst>
      <p:ext uri="{BB962C8B-B14F-4D97-AF65-F5344CB8AC3E}">
        <p14:creationId xmlns:p14="http://schemas.microsoft.com/office/powerpoint/2010/main" val="1586730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a-DK" smtClean="0"/>
              <a:t>Klik for at redigere i master</a:t>
            </a:r>
            <a:endParaRPr lang="en-GB"/>
          </a:p>
        </p:txBody>
      </p:sp>
      <p:sp>
        <p:nvSpPr>
          <p:cNvPr id="3" name="Pladsholder til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839788" y="2505075"/>
            <a:ext cx="5157787" cy="368458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GB"/>
          </a:p>
        </p:txBody>
      </p:sp>
      <p:sp>
        <p:nvSpPr>
          <p:cNvPr id="5" name="Pladsholder til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6172200" y="2505075"/>
            <a:ext cx="5183188" cy="368458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GB"/>
          </a:p>
        </p:txBody>
      </p:sp>
      <p:sp>
        <p:nvSpPr>
          <p:cNvPr id="7" name="Pladsholder til dato 6"/>
          <p:cNvSpPr>
            <a:spLocks noGrp="1"/>
          </p:cNvSpPr>
          <p:nvPr>
            <p:ph type="dt" sz="half" idx="10"/>
          </p:nvPr>
        </p:nvSpPr>
        <p:spPr/>
        <p:txBody>
          <a:bodyPr/>
          <a:lstStyle/>
          <a:p>
            <a:fld id="{5E89B8F6-7F67-4B19-B7AB-92E3E4ADE6A0}" type="datetimeFigureOut">
              <a:rPr lang="en-GB" smtClean="0"/>
              <a:t>23/01/2017</a:t>
            </a:fld>
            <a:endParaRPr lang="en-GB"/>
          </a:p>
        </p:txBody>
      </p:sp>
      <p:sp>
        <p:nvSpPr>
          <p:cNvPr id="8" name="Pladsholder til sidefod 7"/>
          <p:cNvSpPr>
            <a:spLocks noGrp="1"/>
          </p:cNvSpPr>
          <p:nvPr>
            <p:ph type="ftr" sz="quarter" idx="11"/>
          </p:nvPr>
        </p:nvSpPr>
        <p:spPr/>
        <p:txBody>
          <a:bodyPr/>
          <a:lstStyle/>
          <a:p>
            <a:endParaRPr lang="en-GB"/>
          </a:p>
        </p:txBody>
      </p:sp>
      <p:sp>
        <p:nvSpPr>
          <p:cNvPr id="9" name="Pladsholder til slidenummer 8"/>
          <p:cNvSpPr>
            <a:spLocks noGrp="1"/>
          </p:cNvSpPr>
          <p:nvPr>
            <p:ph type="sldNum" sz="quarter" idx="12"/>
          </p:nvPr>
        </p:nvSpPr>
        <p:spPr/>
        <p:txBody>
          <a:bodyPr/>
          <a:lstStyle/>
          <a:p>
            <a:fld id="{7E534211-2150-4E87-828A-BCE603BA598A}" type="slidenum">
              <a:rPr lang="en-GB" smtClean="0"/>
              <a:t>‹nr.›</a:t>
            </a:fld>
            <a:endParaRPr lang="en-GB"/>
          </a:p>
        </p:txBody>
      </p:sp>
    </p:spTree>
    <p:extLst>
      <p:ext uri="{BB962C8B-B14F-4D97-AF65-F5344CB8AC3E}">
        <p14:creationId xmlns:p14="http://schemas.microsoft.com/office/powerpoint/2010/main" val="702569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en-GB"/>
          </a:p>
        </p:txBody>
      </p:sp>
      <p:sp>
        <p:nvSpPr>
          <p:cNvPr id="3" name="Pladsholder til dato 2"/>
          <p:cNvSpPr>
            <a:spLocks noGrp="1"/>
          </p:cNvSpPr>
          <p:nvPr>
            <p:ph type="dt" sz="half" idx="10"/>
          </p:nvPr>
        </p:nvSpPr>
        <p:spPr/>
        <p:txBody>
          <a:bodyPr/>
          <a:lstStyle/>
          <a:p>
            <a:fld id="{5E89B8F6-7F67-4B19-B7AB-92E3E4ADE6A0}" type="datetimeFigureOut">
              <a:rPr lang="en-GB" smtClean="0"/>
              <a:t>23/01/2017</a:t>
            </a:fld>
            <a:endParaRPr lang="en-GB"/>
          </a:p>
        </p:txBody>
      </p:sp>
      <p:sp>
        <p:nvSpPr>
          <p:cNvPr id="4" name="Pladsholder til sidefod 3"/>
          <p:cNvSpPr>
            <a:spLocks noGrp="1"/>
          </p:cNvSpPr>
          <p:nvPr>
            <p:ph type="ftr" sz="quarter" idx="11"/>
          </p:nvPr>
        </p:nvSpPr>
        <p:spPr/>
        <p:txBody>
          <a:bodyPr/>
          <a:lstStyle/>
          <a:p>
            <a:endParaRPr lang="en-GB"/>
          </a:p>
        </p:txBody>
      </p:sp>
      <p:sp>
        <p:nvSpPr>
          <p:cNvPr id="5" name="Pladsholder til slidenummer 4"/>
          <p:cNvSpPr>
            <a:spLocks noGrp="1"/>
          </p:cNvSpPr>
          <p:nvPr>
            <p:ph type="sldNum" sz="quarter" idx="12"/>
          </p:nvPr>
        </p:nvSpPr>
        <p:spPr/>
        <p:txBody>
          <a:bodyPr/>
          <a:lstStyle/>
          <a:p>
            <a:fld id="{7E534211-2150-4E87-828A-BCE603BA598A}" type="slidenum">
              <a:rPr lang="en-GB" smtClean="0"/>
              <a:t>‹nr.›</a:t>
            </a:fld>
            <a:endParaRPr lang="en-GB"/>
          </a:p>
        </p:txBody>
      </p:sp>
    </p:spTree>
    <p:extLst>
      <p:ext uri="{BB962C8B-B14F-4D97-AF65-F5344CB8AC3E}">
        <p14:creationId xmlns:p14="http://schemas.microsoft.com/office/powerpoint/2010/main" val="581537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5E89B8F6-7F67-4B19-B7AB-92E3E4ADE6A0}" type="datetimeFigureOut">
              <a:rPr lang="en-GB" smtClean="0"/>
              <a:t>23/01/2017</a:t>
            </a:fld>
            <a:endParaRPr lang="en-GB"/>
          </a:p>
        </p:txBody>
      </p:sp>
      <p:sp>
        <p:nvSpPr>
          <p:cNvPr id="3" name="Pladsholder til sidefod 2"/>
          <p:cNvSpPr>
            <a:spLocks noGrp="1"/>
          </p:cNvSpPr>
          <p:nvPr>
            <p:ph type="ftr" sz="quarter" idx="11"/>
          </p:nvPr>
        </p:nvSpPr>
        <p:spPr/>
        <p:txBody>
          <a:bodyPr/>
          <a:lstStyle/>
          <a:p>
            <a:endParaRPr lang="en-GB"/>
          </a:p>
        </p:txBody>
      </p:sp>
      <p:sp>
        <p:nvSpPr>
          <p:cNvPr id="4" name="Pladsholder til slidenummer 3"/>
          <p:cNvSpPr>
            <a:spLocks noGrp="1"/>
          </p:cNvSpPr>
          <p:nvPr>
            <p:ph type="sldNum" sz="quarter" idx="12"/>
          </p:nvPr>
        </p:nvSpPr>
        <p:spPr/>
        <p:txBody>
          <a:bodyPr/>
          <a:lstStyle/>
          <a:p>
            <a:fld id="{7E534211-2150-4E87-828A-BCE603BA598A}" type="slidenum">
              <a:rPr lang="en-GB" smtClean="0"/>
              <a:t>‹nr.›</a:t>
            </a:fld>
            <a:endParaRPr lang="en-GB"/>
          </a:p>
        </p:txBody>
      </p:sp>
    </p:spTree>
    <p:extLst>
      <p:ext uri="{BB962C8B-B14F-4D97-AF65-F5344CB8AC3E}">
        <p14:creationId xmlns:p14="http://schemas.microsoft.com/office/powerpoint/2010/main" val="271139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en-GB"/>
          </a:p>
        </p:txBody>
      </p:sp>
      <p:sp>
        <p:nvSpPr>
          <p:cNvPr id="3" name="Pladsholder til ind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GB"/>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5E89B8F6-7F67-4B19-B7AB-92E3E4ADE6A0}" type="datetimeFigureOut">
              <a:rPr lang="en-GB" smtClean="0"/>
              <a:t>23/01/2017</a:t>
            </a:fld>
            <a:endParaRPr lang="en-GB"/>
          </a:p>
        </p:txBody>
      </p:sp>
      <p:sp>
        <p:nvSpPr>
          <p:cNvPr id="6" name="Pladsholder til sidefod 5"/>
          <p:cNvSpPr>
            <a:spLocks noGrp="1"/>
          </p:cNvSpPr>
          <p:nvPr>
            <p:ph type="ftr" sz="quarter" idx="11"/>
          </p:nvPr>
        </p:nvSpPr>
        <p:spPr/>
        <p:txBody>
          <a:bodyPr/>
          <a:lstStyle/>
          <a:p>
            <a:endParaRPr lang="en-GB"/>
          </a:p>
        </p:txBody>
      </p:sp>
      <p:sp>
        <p:nvSpPr>
          <p:cNvPr id="7" name="Pladsholder til slidenummer 6"/>
          <p:cNvSpPr>
            <a:spLocks noGrp="1"/>
          </p:cNvSpPr>
          <p:nvPr>
            <p:ph type="sldNum" sz="quarter" idx="12"/>
          </p:nvPr>
        </p:nvSpPr>
        <p:spPr/>
        <p:txBody>
          <a:bodyPr/>
          <a:lstStyle/>
          <a:p>
            <a:fld id="{7E534211-2150-4E87-828A-BCE603BA598A}" type="slidenum">
              <a:rPr lang="en-GB" smtClean="0"/>
              <a:t>‹nr.›</a:t>
            </a:fld>
            <a:endParaRPr lang="en-GB"/>
          </a:p>
        </p:txBody>
      </p:sp>
    </p:spTree>
    <p:extLst>
      <p:ext uri="{BB962C8B-B14F-4D97-AF65-F5344CB8AC3E}">
        <p14:creationId xmlns:p14="http://schemas.microsoft.com/office/powerpoint/2010/main" val="250203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en-GB"/>
          </a:p>
        </p:txBody>
      </p:sp>
      <p:sp>
        <p:nvSpPr>
          <p:cNvPr id="3" name="Pladsholder til bille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5E89B8F6-7F67-4B19-B7AB-92E3E4ADE6A0}" type="datetimeFigureOut">
              <a:rPr lang="en-GB" smtClean="0"/>
              <a:t>23/01/2017</a:t>
            </a:fld>
            <a:endParaRPr lang="en-GB"/>
          </a:p>
        </p:txBody>
      </p:sp>
      <p:sp>
        <p:nvSpPr>
          <p:cNvPr id="6" name="Pladsholder til sidefod 5"/>
          <p:cNvSpPr>
            <a:spLocks noGrp="1"/>
          </p:cNvSpPr>
          <p:nvPr>
            <p:ph type="ftr" sz="quarter" idx="11"/>
          </p:nvPr>
        </p:nvSpPr>
        <p:spPr/>
        <p:txBody>
          <a:bodyPr/>
          <a:lstStyle/>
          <a:p>
            <a:endParaRPr lang="en-GB"/>
          </a:p>
        </p:txBody>
      </p:sp>
      <p:sp>
        <p:nvSpPr>
          <p:cNvPr id="7" name="Pladsholder til slidenummer 6"/>
          <p:cNvSpPr>
            <a:spLocks noGrp="1"/>
          </p:cNvSpPr>
          <p:nvPr>
            <p:ph type="sldNum" sz="quarter" idx="12"/>
          </p:nvPr>
        </p:nvSpPr>
        <p:spPr/>
        <p:txBody>
          <a:bodyPr/>
          <a:lstStyle/>
          <a:p>
            <a:fld id="{7E534211-2150-4E87-828A-BCE603BA598A}" type="slidenum">
              <a:rPr lang="en-GB" smtClean="0"/>
              <a:t>‹nr.›</a:t>
            </a:fld>
            <a:endParaRPr lang="en-GB"/>
          </a:p>
        </p:txBody>
      </p:sp>
    </p:spTree>
    <p:extLst>
      <p:ext uri="{BB962C8B-B14F-4D97-AF65-F5344CB8AC3E}">
        <p14:creationId xmlns:p14="http://schemas.microsoft.com/office/powerpoint/2010/main" val="2094390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smtClean="0"/>
              <a:t>Klik for at redigere i master</a:t>
            </a:r>
            <a:endParaRPr lang="en-GB"/>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GB"/>
          </a:p>
        </p:txBody>
      </p:sp>
      <p:sp>
        <p:nvSpPr>
          <p:cNvPr id="4" name="Pladsholder til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89B8F6-7F67-4B19-B7AB-92E3E4ADE6A0}" type="datetimeFigureOut">
              <a:rPr lang="en-GB" smtClean="0"/>
              <a:t>23/01/2017</a:t>
            </a:fld>
            <a:endParaRPr lang="en-GB"/>
          </a:p>
        </p:txBody>
      </p:sp>
      <p:sp>
        <p:nvSpPr>
          <p:cNvPr id="5" name="Pladsholder til sidefod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Pladsholder til sli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534211-2150-4E87-828A-BCE603BA598A}" type="slidenum">
              <a:rPr lang="en-GB" smtClean="0"/>
              <a:t>‹nr.›</a:t>
            </a:fld>
            <a:endParaRPr lang="en-GB"/>
          </a:p>
        </p:txBody>
      </p:sp>
    </p:spTree>
    <p:extLst>
      <p:ext uri="{BB962C8B-B14F-4D97-AF65-F5344CB8AC3E}">
        <p14:creationId xmlns:p14="http://schemas.microsoft.com/office/powerpoint/2010/main" val="1511961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GB" dirty="0" smtClean="0"/>
              <a:t>Database </a:t>
            </a:r>
            <a:r>
              <a:rPr lang="en-GB" smtClean="0"/>
              <a:t>Security </a:t>
            </a:r>
            <a:r>
              <a:rPr lang="en-GB" smtClean="0"/>
              <a:t>&amp;Threats</a:t>
            </a:r>
            <a:endParaRPr lang="en-GB" dirty="0"/>
          </a:p>
        </p:txBody>
      </p:sp>
      <p:sp>
        <p:nvSpPr>
          <p:cNvPr id="3" name="Undertitel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458293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DBMS Functions and Services </a:t>
            </a:r>
            <a:r>
              <a:rPr lang="da-DK" dirty="0" smtClean="0"/>
              <a:t/>
            </a:r>
            <a:br>
              <a:rPr lang="da-DK" dirty="0" smtClean="0"/>
            </a:br>
            <a:endParaRPr lang="en-GB" dirty="0"/>
          </a:p>
        </p:txBody>
      </p:sp>
      <p:sp>
        <p:nvSpPr>
          <p:cNvPr id="3" name="Pladsholder til indhold 2"/>
          <p:cNvSpPr>
            <a:spLocks noGrp="1"/>
          </p:cNvSpPr>
          <p:nvPr>
            <p:ph idx="1"/>
          </p:nvPr>
        </p:nvSpPr>
        <p:spPr/>
        <p:txBody>
          <a:bodyPr>
            <a:normAutofit/>
          </a:bodyPr>
          <a:lstStyle/>
          <a:p>
            <a:r>
              <a:rPr lang="en-US" b="1" dirty="0" smtClean="0"/>
              <a:t>Authorization</a:t>
            </a:r>
            <a:r>
              <a:rPr lang="en-US" dirty="0"/>
              <a:t>: </a:t>
            </a:r>
            <a:endParaRPr lang="da-DK" dirty="0"/>
          </a:p>
          <a:p>
            <a:pPr lvl="1"/>
            <a:r>
              <a:rPr lang="en-US" dirty="0"/>
              <a:t>DBMS must ensure that only authorized users can access the database</a:t>
            </a:r>
            <a:endParaRPr lang="da-DK" dirty="0"/>
          </a:p>
          <a:p>
            <a:pPr lvl="1"/>
            <a:r>
              <a:rPr lang="en-US" dirty="0" smtClean="0"/>
              <a:t>Secure </a:t>
            </a:r>
            <a:r>
              <a:rPr lang="en-US" dirty="0"/>
              <a:t>the database against unauthorized access (intentional or accidental)</a:t>
            </a:r>
            <a:endParaRPr lang="da-DK" dirty="0"/>
          </a:p>
          <a:p>
            <a:r>
              <a:rPr lang="en-US" b="1" dirty="0"/>
              <a:t>Database security</a:t>
            </a:r>
            <a:r>
              <a:rPr lang="en-US" dirty="0"/>
              <a:t>:</a:t>
            </a:r>
            <a:endParaRPr lang="da-DK" dirty="0"/>
          </a:p>
          <a:p>
            <a:pPr lvl="1"/>
            <a:r>
              <a:rPr lang="en-US" dirty="0" smtClean="0"/>
              <a:t>The </a:t>
            </a:r>
            <a:r>
              <a:rPr lang="en-US" dirty="0"/>
              <a:t>mechanisms that protect the database against intentional or accidental threats</a:t>
            </a:r>
            <a:endParaRPr lang="da-DK" dirty="0"/>
          </a:p>
          <a:p>
            <a:pPr lvl="1"/>
            <a:r>
              <a:rPr lang="en-US" dirty="0" smtClean="0"/>
              <a:t>Security considerations apply not only to the data, considerations </a:t>
            </a:r>
            <a:r>
              <a:rPr lang="en-US" dirty="0"/>
              <a:t>apply to other </a:t>
            </a:r>
            <a:r>
              <a:rPr lang="en-US" dirty="0" smtClean="0"/>
              <a:t>parts as well, </a:t>
            </a:r>
            <a:r>
              <a:rPr lang="en-US" dirty="0"/>
              <a:t>which may in turn affect the database. </a:t>
            </a:r>
            <a:r>
              <a:rPr lang="en-US" dirty="0" smtClean="0"/>
              <a:t>E.g.</a:t>
            </a:r>
            <a:endParaRPr lang="da-DK" dirty="0"/>
          </a:p>
          <a:p>
            <a:pPr lvl="2"/>
            <a:r>
              <a:rPr lang="en-US" dirty="0"/>
              <a:t>Hardware</a:t>
            </a:r>
            <a:endParaRPr lang="da-DK" dirty="0"/>
          </a:p>
          <a:p>
            <a:pPr lvl="2"/>
            <a:r>
              <a:rPr lang="en-US" dirty="0"/>
              <a:t>Software</a:t>
            </a:r>
            <a:endParaRPr lang="da-DK" dirty="0"/>
          </a:p>
          <a:p>
            <a:pPr lvl="2"/>
            <a:r>
              <a:rPr lang="en-US" dirty="0"/>
              <a:t>People</a:t>
            </a:r>
            <a:endParaRPr lang="da-DK" dirty="0"/>
          </a:p>
          <a:p>
            <a:endParaRPr lang="en-GB" dirty="0"/>
          </a:p>
        </p:txBody>
      </p:sp>
    </p:spTree>
    <p:extLst>
      <p:ext uri="{BB962C8B-B14F-4D97-AF65-F5344CB8AC3E}">
        <p14:creationId xmlns:p14="http://schemas.microsoft.com/office/powerpoint/2010/main" val="3965947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DBMS Function and Services</a:t>
            </a:r>
            <a:endParaRPr lang="en-GB" dirty="0"/>
          </a:p>
        </p:txBody>
      </p:sp>
      <p:sp>
        <p:nvSpPr>
          <p:cNvPr id="3" name="Pladsholder til indhold 2"/>
          <p:cNvSpPr>
            <a:spLocks noGrp="1"/>
          </p:cNvSpPr>
          <p:nvPr>
            <p:ph idx="1"/>
          </p:nvPr>
        </p:nvSpPr>
        <p:spPr/>
        <p:txBody>
          <a:bodyPr>
            <a:normAutofit fontScale="92500" lnSpcReduction="10000"/>
          </a:bodyPr>
          <a:lstStyle/>
          <a:p>
            <a:pPr marL="0" indent="0">
              <a:buNone/>
            </a:pPr>
            <a:r>
              <a:rPr lang="en-US" dirty="0"/>
              <a:t>Three closely related functions of the DBMS that ensure reliability and consistency</a:t>
            </a:r>
            <a:r>
              <a:rPr lang="en-US" dirty="0" smtClean="0"/>
              <a:t>. </a:t>
            </a:r>
          </a:p>
          <a:p>
            <a:pPr marL="0" indent="0">
              <a:buNone/>
            </a:pPr>
            <a:r>
              <a:rPr lang="en-US" dirty="0" smtClean="0"/>
              <a:t>The reliability and consistency must be maintained in the presence of failure of both hardware and software components and when multiple users are accessing the database. </a:t>
            </a:r>
            <a:endParaRPr lang="en-US" b="1" dirty="0" smtClean="0"/>
          </a:p>
          <a:p>
            <a:pPr lvl="0"/>
            <a:r>
              <a:rPr lang="en-US" b="1" dirty="0" smtClean="0"/>
              <a:t>Transaction </a:t>
            </a:r>
            <a:r>
              <a:rPr lang="en-US" b="1" dirty="0"/>
              <a:t>support</a:t>
            </a:r>
            <a:endParaRPr lang="da-DK" b="1" dirty="0"/>
          </a:p>
          <a:p>
            <a:pPr lvl="1"/>
            <a:r>
              <a:rPr lang="en-US" dirty="0"/>
              <a:t>A logical unit of work on the database</a:t>
            </a:r>
            <a:endParaRPr lang="da-DK" dirty="0"/>
          </a:p>
          <a:p>
            <a:r>
              <a:rPr lang="en-US" b="1" dirty="0"/>
              <a:t>Concurrency control services</a:t>
            </a:r>
            <a:endParaRPr lang="da-DK" b="1" dirty="0"/>
          </a:p>
          <a:p>
            <a:pPr lvl="1"/>
            <a:r>
              <a:rPr lang="en-US" dirty="0"/>
              <a:t>Controls simultaneous operations on the database</a:t>
            </a:r>
            <a:endParaRPr lang="da-DK" dirty="0"/>
          </a:p>
          <a:p>
            <a:pPr lvl="0"/>
            <a:r>
              <a:rPr lang="en-US" b="1" dirty="0"/>
              <a:t>Recovery services</a:t>
            </a:r>
            <a:endParaRPr lang="da-DK" b="1" dirty="0"/>
          </a:p>
          <a:p>
            <a:pPr lvl="1"/>
            <a:r>
              <a:rPr lang="en-US" dirty="0"/>
              <a:t>The process of restoring the database to a correct </a:t>
            </a:r>
            <a:r>
              <a:rPr lang="en-US" dirty="0" smtClean="0"/>
              <a:t>state</a:t>
            </a:r>
            <a:endParaRPr lang="da-DK" dirty="0" smtClean="0"/>
          </a:p>
          <a:p>
            <a:pPr lvl="1"/>
            <a:endParaRPr lang="da-DK" dirty="0"/>
          </a:p>
        </p:txBody>
      </p:sp>
    </p:spTree>
    <p:extLst>
      <p:ext uri="{BB962C8B-B14F-4D97-AF65-F5344CB8AC3E}">
        <p14:creationId xmlns:p14="http://schemas.microsoft.com/office/powerpoint/2010/main" val="221145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GB"/>
          </a:p>
        </p:txBody>
      </p:sp>
      <p:sp>
        <p:nvSpPr>
          <p:cNvPr id="3" name="Pladsholder til indhold 2"/>
          <p:cNvSpPr>
            <a:spLocks noGrp="1"/>
          </p:cNvSpPr>
          <p:nvPr>
            <p:ph idx="1"/>
          </p:nvPr>
        </p:nvSpPr>
        <p:spPr/>
        <p:txBody>
          <a:bodyPr/>
          <a:lstStyle/>
          <a:p>
            <a:r>
              <a:rPr lang="en-US" b="1" dirty="0"/>
              <a:t>Database	</a:t>
            </a:r>
            <a:endParaRPr lang="da-DK" dirty="0"/>
          </a:p>
          <a:p>
            <a:pPr lvl="1"/>
            <a:r>
              <a:rPr lang="en-US" dirty="0"/>
              <a:t>An essential corporate resource</a:t>
            </a:r>
            <a:endParaRPr lang="da-DK" dirty="0"/>
          </a:p>
          <a:p>
            <a:r>
              <a:rPr lang="en-US" dirty="0"/>
              <a:t>Data </a:t>
            </a:r>
            <a:endParaRPr lang="da-DK" dirty="0"/>
          </a:p>
          <a:p>
            <a:pPr lvl="1"/>
            <a:r>
              <a:rPr lang="en-US" dirty="0"/>
              <a:t>is a valuable </a:t>
            </a:r>
            <a:r>
              <a:rPr lang="en-US" dirty="0" smtClean="0"/>
              <a:t>resource</a:t>
            </a:r>
            <a:endParaRPr lang="da-DK" dirty="0"/>
          </a:p>
          <a:p>
            <a:pPr lvl="1"/>
            <a:r>
              <a:rPr lang="en-US" dirty="0" smtClean="0"/>
              <a:t>Must </a:t>
            </a:r>
            <a:r>
              <a:rPr lang="en-US" dirty="0"/>
              <a:t>be strictly controlled, managed and secured</a:t>
            </a:r>
            <a:endParaRPr lang="da-DK" dirty="0"/>
          </a:p>
          <a:p>
            <a:pPr lvl="1"/>
            <a:r>
              <a:rPr lang="en-US" dirty="0"/>
              <a:t>May have strategic importance</a:t>
            </a:r>
            <a:endParaRPr lang="da-DK" dirty="0"/>
          </a:p>
          <a:p>
            <a:pPr lvl="1"/>
            <a:r>
              <a:rPr lang="en-US" dirty="0" smtClean="0"/>
              <a:t>Should </a:t>
            </a:r>
            <a:r>
              <a:rPr lang="en-US" dirty="0"/>
              <a:t>be kept secure and confidential</a:t>
            </a:r>
            <a:endParaRPr lang="da-DK" dirty="0"/>
          </a:p>
          <a:p>
            <a:endParaRPr lang="en-GB" dirty="0"/>
          </a:p>
        </p:txBody>
      </p:sp>
    </p:spTree>
    <p:extLst>
      <p:ext uri="{BB962C8B-B14F-4D97-AF65-F5344CB8AC3E}">
        <p14:creationId xmlns:p14="http://schemas.microsoft.com/office/powerpoint/2010/main" val="3000268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Threat</a:t>
            </a:r>
            <a:r>
              <a:rPr lang="da-DK" dirty="0"/>
              <a:t/>
            </a:r>
            <a:br>
              <a:rPr lang="da-DK" dirty="0"/>
            </a:br>
            <a:endParaRPr lang="en-GB" dirty="0"/>
          </a:p>
        </p:txBody>
      </p:sp>
      <p:sp>
        <p:nvSpPr>
          <p:cNvPr id="3" name="Pladsholder til indhold 2"/>
          <p:cNvSpPr>
            <a:spLocks noGrp="1"/>
          </p:cNvSpPr>
          <p:nvPr>
            <p:ph idx="1"/>
          </p:nvPr>
        </p:nvSpPr>
        <p:spPr/>
        <p:txBody>
          <a:bodyPr/>
          <a:lstStyle/>
          <a:p>
            <a:r>
              <a:rPr lang="en-US" dirty="0"/>
              <a:t>A threat may be caused by a situation or event involving a person, </a:t>
            </a:r>
            <a:r>
              <a:rPr lang="en-US" dirty="0" smtClean="0"/>
              <a:t>action</a:t>
            </a:r>
            <a:r>
              <a:rPr lang="en-US" dirty="0"/>
              <a:t>, or circumstance that is likely to bring harm to an organization. The harm may be tangible, such as loss of HW, SW or data, or intangible harm, such as loss of credibility or client confidence.</a:t>
            </a:r>
            <a:endParaRPr lang="da-DK" dirty="0"/>
          </a:p>
          <a:p>
            <a:r>
              <a:rPr lang="en-US" dirty="0"/>
              <a:t>Any threat must be viewed as a potential breach of security which, if successful, will have a certain </a:t>
            </a:r>
            <a:r>
              <a:rPr lang="en-US" dirty="0" smtClean="0"/>
              <a:t>impact</a:t>
            </a:r>
            <a:r>
              <a:rPr lang="en-US" dirty="0"/>
              <a:t>.</a:t>
            </a:r>
            <a:endParaRPr lang="da-DK" dirty="0"/>
          </a:p>
          <a:p>
            <a:r>
              <a:rPr lang="en-US" dirty="0"/>
              <a:t>We consider database security in relation to the following situations, that broadly represent areas which the organization should seek to reduce risk.</a:t>
            </a:r>
            <a:endParaRPr lang="da-DK" dirty="0"/>
          </a:p>
          <a:p>
            <a:endParaRPr lang="en-GB" dirty="0"/>
          </a:p>
        </p:txBody>
      </p:sp>
    </p:spTree>
    <p:extLst>
      <p:ext uri="{BB962C8B-B14F-4D97-AF65-F5344CB8AC3E}">
        <p14:creationId xmlns:p14="http://schemas.microsoft.com/office/powerpoint/2010/main" val="592351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Threat</a:t>
            </a:r>
            <a:endParaRPr lang="en-GB" dirty="0"/>
          </a:p>
        </p:txBody>
      </p:sp>
      <p:sp>
        <p:nvSpPr>
          <p:cNvPr id="3" name="Pladsholder til indhold 2"/>
          <p:cNvSpPr>
            <a:spLocks noGrp="1"/>
          </p:cNvSpPr>
          <p:nvPr>
            <p:ph idx="1"/>
          </p:nvPr>
        </p:nvSpPr>
        <p:spPr/>
        <p:txBody>
          <a:bodyPr>
            <a:normAutofit fontScale="92500" lnSpcReduction="20000"/>
          </a:bodyPr>
          <a:lstStyle/>
          <a:p>
            <a:r>
              <a:rPr lang="en-US" dirty="0"/>
              <a:t>Theft and fraud</a:t>
            </a:r>
            <a:endParaRPr lang="da-DK" dirty="0"/>
          </a:p>
          <a:p>
            <a:pPr lvl="1"/>
            <a:r>
              <a:rPr lang="en-US" dirty="0" smtClean="0"/>
              <a:t>Effect </a:t>
            </a:r>
            <a:r>
              <a:rPr lang="en-US" dirty="0"/>
              <a:t>the database environment and also the organization</a:t>
            </a:r>
            <a:endParaRPr lang="da-DK" dirty="0"/>
          </a:p>
          <a:p>
            <a:r>
              <a:rPr lang="en-US" dirty="0"/>
              <a:t>Loss of confidentiality</a:t>
            </a:r>
            <a:endParaRPr lang="da-DK" dirty="0"/>
          </a:p>
          <a:p>
            <a:pPr lvl="1"/>
            <a:r>
              <a:rPr lang="en-US" dirty="0" smtClean="0"/>
              <a:t>Compromises </a:t>
            </a:r>
            <a:r>
              <a:rPr lang="en-US" dirty="0"/>
              <a:t>the secrecy of critical organizational data</a:t>
            </a:r>
            <a:endParaRPr lang="da-DK" dirty="0"/>
          </a:p>
          <a:p>
            <a:r>
              <a:rPr lang="en-US" dirty="0"/>
              <a:t>Loss of privacy</a:t>
            </a:r>
            <a:endParaRPr lang="da-DK" dirty="0"/>
          </a:p>
          <a:p>
            <a:pPr lvl="1"/>
            <a:r>
              <a:rPr lang="en-US" dirty="0" smtClean="0"/>
              <a:t>Lead </a:t>
            </a:r>
            <a:r>
              <a:rPr lang="en-US" dirty="0"/>
              <a:t>to legal action being taken against the organization</a:t>
            </a:r>
            <a:endParaRPr lang="da-DK" dirty="0"/>
          </a:p>
          <a:p>
            <a:r>
              <a:rPr lang="en-US" dirty="0"/>
              <a:t>Loss of integrity</a:t>
            </a:r>
            <a:endParaRPr lang="da-DK" dirty="0"/>
          </a:p>
          <a:p>
            <a:pPr lvl="1"/>
            <a:r>
              <a:rPr lang="en-US" dirty="0" smtClean="0"/>
              <a:t>Results </a:t>
            </a:r>
            <a:r>
              <a:rPr lang="en-US" dirty="0"/>
              <a:t>in invalid or corrupt data, which may seriously affect the operation of an organization</a:t>
            </a:r>
            <a:endParaRPr lang="da-DK" dirty="0"/>
          </a:p>
          <a:p>
            <a:r>
              <a:rPr lang="en-US" dirty="0"/>
              <a:t>Loss of availability</a:t>
            </a:r>
            <a:endParaRPr lang="da-DK" dirty="0"/>
          </a:p>
          <a:p>
            <a:pPr lvl="1"/>
            <a:r>
              <a:rPr lang="en-US" dirty="0" smtClean="0"/>
              <a:t>The </a:t>
            </a:r>
            <a:r>
              <a:rPr lang="en-US" dirty="0"/>
              <a:t>data, system, or both cannot be accessed, which can seriously affect an organizations financial performance.</a:t>
            </a:r>
            <a:endParaRPr lang="da-DK" dirty="0"/>
          </a:p>
          <a:p>
            <a:endParaRPr lang="en-GB" dirty="0"/>
          </a:p>
        </p:txBody>
      </p:sp>
    </p:spTree>
    <p:extLst>
      <p:ext uri="{BB962C8B-B14F-4D97-AF65-F5344CB8AC3E}">
        <p14:creationId xmlns:p14="http://schemas.microsoft.com/office/powerpoint/2010/main" val="949185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Threat</a:t>
            </a:r>
            <a:endParaRPr lang="da-DK" dirty="0"/>
          </a:p>
        </p:txBody>
      </p:sp>
      <p:sp>
        <p:nvSpPr>
          <p:cNvPr id="3" name="Pladsholder til indhold 2"/>
          <p:cNvSpPr>
            <a:spLocks noGrp="1"/>
          </p:cNvSpPr>
          <p:nvPr>
            <p:ph idx="1"/>
          </p:nvPr>
        </p:nvSpPr>
        <p:spPr/>
        <p:txBody>
          <a:bodyPr/>
          <a:lstStyle/>
          <a:p>
            <a:r>
              <a:rPr lang="en-US" dirty="0"/>
              <a:t>The extent that an organization suffers as a result of a threat’s succeeding depends upon a number of factors, such </a:t>
            </a:r>
            <a:r>
              <a:rPr lang="en-US" dirty="0" smtClean="0"/>
              <a:t>as:</a:t>
            </a:r>
          </a:p>
          <a:p>
            <a:pPr lvl="1"/>
            <a:r>
              <a:rPr lang="en-US" dirty="0" smtClean="0"/>
              <a:t> The </a:t>
            </a:r>
            <a:r>
              <a:rPr lang="en-US" dirty="0"/>
              <a:t>existence of countermeasures </a:t>
            </a:r>
            <a:endParaRPr lang="en-US" dirty="0" smtClean="0"/>
          </a:p>
          <a:p>
            <a:pPr lvl="1"/>
            <a:r>
              <a:rPr lang="en-US" dirty="0"/>
              <a:t>C</a:t>
            </a:r>
            <a:r>
              <a:rPr lang="en-US" dirty="0" smtClean="0"/>
              <a:t>ontingency </a:t>
            </a:r>
            <a:r>
              <a:rPr lang="en-US" dirty="0"/>
              <a:t>plans</a:t>
            </a:r>
            <a:r>
              <a:rPr lang="en-US" dirty="0" smtClean="0"/>
              <a:t>.</a:t>
            </a:r>
          </a:p>
          <a:p>
            <a:r>
              <a:rPr lang="en-US" dirty="0" smtClean="0"/>
              <a:t> </a:t>
            </a:r>
            <a:r>
              <a:rPr lang="en-US" dirty="0"/>
              <a:t>For example </a:t>
            </a:r>
            <a:endParaRPr lang="en-US" dirty="0" smtClean="0"/>
          </a:p>
          <a:p>
            <a:pPr lvl="1"/>
            <a:r>
              <a:rPr lang="en-US" dirty="0"/>
              <a:t>W</a:t>
            </a:r>
            <a:r>
              <a:rPr lang="en-US" dirty="0" smtClean="0"/>
              <a:t>hen </a:t>
            </a:r>
            <a:r>
              <a:rPr lang="en-US" dirty="0"/>
              <a:t>the last backups were </a:t>
            </a:r>
            <a:r>
              <a:rPr lang="en-US" dirty="0" smtClean="0"/>
              <a:t>taken</a:t>
            </a:r>
          </a:p>
          <a:p>
            <a:pPr lvl="1"/>
            <a:r>
              <a:rPr lang="en-US" dirty="0"/>
              <a:t>T</a:t>
            </a:r>
            <a:r>
              <a:rPr lang="en-US" dirty="0" smtClean="0"/>
              <a:t>he </a:t>
            </a:r>
            <a:r>
              <a:rPr lang="en-US" dirty="0"/>
              <a:t>time needed to restore the </a:t>
            </a:r>
            <a:r>
              <a:rPr lang="en-US" dirty="0" smtClean="0"/>
              <a:t>system</a:t>
            </a:r>
            <a:endParaRPr lang="da-DK" dirty="0"/>
          </a:p>
          <a:p>
            <a:endParaRPr lang="en-GB" dirty="0"/>
          </a:p>
        </p:txBody>
      </p:sp>
    </p:spTree>
    <p:extLst>
      <p:ext uri="{BB962C8B-B14F-4D97-AF65-F5344CB8AC3E}">
        <p14:creationId xmlns:p14="http://schemas.microsoft.com/office/powerpoint/2010/main" val="4270461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t>
            </a:r>
            <a:r>
              <a:rPr lang="en-US" dirty="0" smtClean="0"/>
              <a:t>ountermeasures</a:t>
            </a:r>
            <a:endParaRPr lang="en-GB" dirty="0"/>
          </a:p>
        </p:txBody>
      </p:sp>
      <p:sp>
        <p:nvSpPr>
          <p:cNvPr id="3" name="Pladsholder til indhold 2"/>
          <p:cNvSpPr>
            <a:spLocks noGrp="1"/>
          </p:cNvSpPr>
          <p:nvPr>
            <p:ph idx="1"/>
          </p:nvPr>
        </p:nvSpPr>
        <p:spPr/>
        <p:txBody>
          <a:bodyPr>
            <a:normAutofit/>
          </a:bodyPr>
          <a:lstStyle/>
          <a:p>
            <a:r>
              <a:rPr lang="en-US" b="1" dirty="0" smtClean="0"/>
              <a:t>Computer </a:t>
            </a:r>
            <a:r>
              <a:rPr lang="en-US" b="1" dirty="0"/>
              <a:t>based security </a:t>
            </a:r>
            <a:r>
              <a:rPr lang="en-US" b="1" dirty="0" smtClean="0"/>
              <a:t>controls</a:t>
            </a:r>
          </a:p>
          <a:p>
            <a:pPr lvl="1"/>
            <a:r>
              <a:rPr lang="en-US" dirty="0" smtClean="0"/>
              <a:t>The security of a DBMS is only as good as that of the operating system.</a:t>
            </a:r>
            <a:endParaRPr lang="da-DK" dirty="0" smtClean="0"/>
          </a:p>
          <a:p>
            <a:pPr lvl="0"/>
            <a:r>
              <a:rPr lang="en-US" b="1" dirty="0" smtClean="0"/>
              <a:t>Authorization</a:t>
            </a:r>
            <a:endParaRPr lang="da-DK" dirty="0"/>
          </a:p>
          <a:p>
            <a:pPr lvl="1"/>
            <a:r>
              <a:rPr lang="en-US" dirty="0" smtClean="0"/>
              <a:t>Authentication, Privileges</a:t>
            </a:r>
            <a:endParaRPr lang="da-DK" dirty="0"/>
          </a:p>
          <a:p>
            <a:pPr lvl="1"/>
            <a:r>
              <a:rPr lang="en-US" dirty="0"/>
              <a:t>Ownership and privileges</a:t>
            </a:r>
            <a:endParaRPr lang="da-DK" dirty="0"/>
          </a:p>
          <a:p>
            <a:pPr lvl="2"/>
            <a:r>
              <a:rPr lang="en-US" dirty="0" smtClean="0"/>
              <a:t>Each </a:t>
            </a:r>
            <a:r>
              <a:rPr lang="en-US" dirty="0" err="1" smtClean="0"/>
              <a:t>prilege</a:t>
            </a:r>
            <a:r>
              <a:rPr lang="en-US" dirty="0" smtClean="0"/>
              <a:t> </a:t>
            </a:r>
            <a:r>
              <a:rPr lang="en-US" dirty="0"/>
              <a:t>has a binary value associated with it for </a:t>
            </a:r>
            <a:r>
              <a:rPr lang="en-US" dirty="0" smtClean="0"/>
              <a:t>example</a:t>
            </a:r>
            <a:endParaRPr lang="en-GB" dirty="0"/>
          </a:p>
        </p:txBody>
      </p:sp>
      <p:graphicFrame>
        <p:nvGraphicFramePr>
          <p:cNvPr id="6" name="Tabel 5"/>
          <p:cNvGraphicFramePr>
            <a:graphicFrameLocks noGrp="1"/>
          </p:cNvGraphicFramePr>
          <p:nvPr>
            <p:extLst>
              <p:ext uri="{D42A27DB-BD31-4B8C-83A1-F6EECF244321}">
                <p14:modId xmlns:p14="http://schemas.microsoft.com/office/powerpoint/2010/main" val="4141784630"/>
              </p:ext>
            </p:extLst>
          </p:nvPr>
        </p:nvGraphicFramePr>
        <p:xfrm>
          <a:off x="2065303" y="4300897"/>
          <a:ext cx="6735650" cy="521780"/>
        </p:xfrm>
        <a:graphic>
          <a:graphicData uri="http://schemas.openxmlformats.org/drawingml/2006/table">
            <a:tbl>
              <a:tblPr firstRow="1" firstCol="1" bandRow="1">
                <a:tableStyleId>{5940675A-B579-460E-94D1-54222C63F5DA}</a:tableStyleId>
              </a:tblPr>
              <a:tblGrid>
                <a:gridCol w="1502274">
                  <a:extLst>
                    <a:ext uri="{9D8B030D-6E8A-4147-A177-3AD203B41FA5}">
                      <a16:colId xmlns:a16="http://schemas.microsoft.com/office/drawing/2014/main" val="20000"/>
                    </a:ext>
                  </a:extLst>
                </a:gridCol>
                <a:gridCol w="1502274">
                  <a:extLst>
                    <a:ext uri="{9D8B030D-6E8A-4147-A177-3AD203B41FA5}">
                      <a16:colId xmlns:a16="http://schemas.microsoft.com/office/drawing/2014/main" val="20001"/>
                    </a:ext>
                  </a:extLst>
                </a:gridCol>
                <a:gridCol w="1503054">
                  <a:extLst>
                    <a:ext uri="{9D8B030D-6E8A-4147-A177-3AD203B41FA5}">
                      <a16:colId xmlns:a16="http://schemas.microsoft.com/office/drawing/2014/main" val="20002"/>
                    </a:ext>
                  </a:extLst>
                </a:gridCol>
                <a:gridCol w="1503054">
                  <a:extLst>
                    <a:ext uri="{9D8B030D-6E8A-4147-A177-3AD203B41FA5}">
                      <a16:colId xmlns:a16="http://schemas.microsoft.com/office/drawing/2014/main" val="20003"/>
                    </a:ext>
                  </a:extLst>
                </a:gridCol>
                <a:gridCol w="724994">
                  <a:extLst>
                    <a:ext uri="{9D8B030D-6E8A-4147-A177-3AD203B41FA5}">
                      <a16:colId xmlns:a16="http://schemas.microsoft.com/office/drawing/2014/main" val="20004"/>
                    </a:ext>
                  </a:extLst>
                </a:gridCol>
              </a:tblGrid>
              <a:tr h="208759">
                <a:tc>
                  <a:txBody>
                    <a:bodyPr/>
                    <a:lstStyle/>
                    <a:p>
                      <a:pPr algn="ctr">
                        <a:lnSpc>
                          <a:spcPct val="107000"/>
                        </a:lnSpc>
                        <a:spcAft>
                          <a:spcPts val="0"/>
                        </a:spcAft>
                      </a:pPr>
                      <a:r>
                        <a:rPr lang="en-US" sz="1400" b="1" dirty="0">
                          <a:effectLst/>
                        </a:rPr>
                        <a:t>SELECT</a:t>
                      </a:r>
                      <a:endParaRPr lang="da-DK"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400" b="1" dirty="0">
                          <a:effectLst/>
                        </a:rPr>
                        <a:t>UPDATE</a:t>
                      </a:r>
                      <a:endParaRPr lang="da-DK"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400" b="1" dirty="0">
                          <a:effectLst/>
                        </a:rPr>
                        <a:t>INSERT</a:t>
                      </a:r>
                      <a:endParaRPr lang="da-DK"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400" b="1" dirty="0">
                          <a:effectLst/>
                        </a:rPr>
                        <a:t>DELETE</a:t>
                      </a:r>
                      <a:endParaRPr lang="da-DK"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400" b="1" dirty="0">
                          <a:effectLst/>
                        </a:rPr>
                        <a:t>ALL</a:t>
                      </a:r>
                      <a:endParaRPr lang="da-DK"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256025">
                <a:tc>
                  <a:txBody>
                    <a:bodyPr/>
                    <a:lstStyle/>
                    <a:p>
                      <a:pPr algn="ctr">
                        <a:lnSpc>
                          <a:spcPct val="107000"/>
                        </a:lnSpc>
                        <a:spcAft>
                          <a:spcPts val="0"/>
                        </a:spcAft>
                      </a:pPr>
                      <a:r>
                        <a:rPr lang="en-US" sz="1800" dirty="0">
                          <a:effectLst/>
                        </a:rPr>
                        <a:t>0001</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0010</a:t>
                      </a:r>
                      <a:endParaRPr lang="da-DK"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0100</a:t>
                      </a:r>
                      <a:endParaRPr lang="da-DK"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1000</a:t>
                      </a:r>
                      <a:endParaRPr lang="da-DK"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1111</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bl>
          </a:graphicData>
        </a:graphic>
      </p:graphicFrame>
      <p:graphicFrame>
        <p:nvGraphicFramePr>
          <p:cNvPr id="7" name="Tabel 5"/>
          <p:cNvGraphicFramePr>
            <a:graphicFrameLocks noGrp="1"/>
          </p:cNvGraphicFramePr>
          <p:nvPr>
            <p:extLst>
              <p:ext uri="{D42A27DB-BD31-4B8C-83A1-F6EECF244321}">
                <p14:modId xmlns:p14="http://schemas.microsoft.com/office/powerpoint/2010/main" val="2637164610"/>
              </p:ext>
            </p:extLst>
          </p:nvPr>
        </p:nvGraphicFramePr>
        <p:xfrm>
          <a:off x="2051448" y="5179276"/>
          <a:ext cx="6905516" cy="1050214"/>
        </p:xfrm>
        <a:graphic>
          <a:graphicData uri="http://schemas.openxmlformats.org/drawingml/2006/table">
            <a:tbl>
              <a:tblPr firstRow="1" firstCol="1" bandRow="1">
                <a:tableStyleId>{5940675A-B579-460E-94D1-54222C63F5DA}</a:tableStyleId>
              </a:tblPr>
              <a:tblGrid>
                <a:gridCol w="909961">
                  <a:extLst>
                    <a:ext uri="{9D8B030D-6E8A-4147-A177-3AD203B41FA5}">
                      <a16:colId xmlns:a16="http://schemas.microsoft.com/office/drawing/2014/main" val="20000"/>
                    </a:ext>
                  </a:extLst>
                </a:gridCol>
                <a:gridCol w="1091046">
                  <a:extLst>
                    <a:ext uri="{9D8B030D-6E8A-4147-A177-3AD203B41FA5}">
                      <a16:colId xmlns:a16="http://schemas.microsoft.com/office/drawing/2014/main" val="20001"/>
                    </a:ext>
                  </a:extLst>
                </a:gridCol>
                <a:gridCol w="654627">
                  <a:extLst>
                    <a:ext uri="{9D8B030D-6E8A-4147-A177-3AD203B41FA5}">
                      <a16:colId xmlns:a16="http://schemas.microsoft.com/office/drawing/2014/main" val="20002"/>
                    </a:ext>
                  </a:extLst>
                </a:gridCol>
                <a:gridCol w="737754">
                  <a:extLst>
                    <a:ext uri="{9D8B030D-6E8A-4147-A177-3AD203B41FA5}">
                      <a16:colId xmlns:a16="http://schemas.microsoft.com/office/drawing/2014/main" val="20003"/>
                    </a:ext>
                  </a:extLst>
                </a:gridCol>
                <a:gridCol w="924791">
                  <a:extLst>
                    <a:ext uri="{9D8B030D-6E8A-4147-A177-3AD203B41FA5}">
                      <a16:colId xmlns:a16="http://schemas.microsoft.com/office/drawing/2014/main" val="20004"/>
                    </a:ext>
                  </a:extLst>
                </a:gridCol>
                <a:gridCol w="810491">
                  <a:extLst>
                    <a:ext uri="{9D8B030D-6E8A-4147-A177-3AD203B41FA5}">
                      <a16:colId xmlns:a16="http://schemas.microsoft.com/office/drawing/2014/main" val="20005"/>
                    </a:ext>
                  </a:extLst>
                </a:gridCol>
                <a:gridCol w="665018">
                  <a:extLst>
                    <a:ext uri="{9D8B030D-6E8A-4147-A177-3AD203B41FA5}">
                      <a16:colId xmlns:a16="http://schemas.microsoft.com/office/drawing/2014/main" val="20006"/>
                    </a:ext>
                  </a:extLst>
                </a:gridCol>
                <a:gridCol w="1111828">
                  <a:extLst>
                    <a:ext uri="{9D8B030D-6E8A-4147-A177-3AD203B41FA5}">
                      <a16:colId xmlns:a16="http://schemas.microsoft.com/office/drawing/2014/main" val="20007"/>
                    </a:ext>
                  </a:extLst>
                </a:gridCol>
              </a:tblGrid>
              <a:tr h="270895">
                <a:tc>
                  <a:txBody>
                    <a:bodyPr/>
                    <a:lstStyle/>
                    <a:p>
                      <a:pPr algn="ctr">
                        <a:lnSpc>
                          <a:spcPct val="107000"/>
                        </a:lnSpc>
                        <a:spcAft>
                          <a:spcPts val="0"/>
                        </a:spcAft>
                      </a:pPr>
                      <a:r>
                        <a:rPr lang="en-US" sz="1400" b="1" dirty="0" smtClean="0">
                          <a:effectLst/>
                        </a:rPr>
                        <a:t>User/</a:t>
                      </a:r>
                      <a:r>
                        <a:rPr lang="en-US" sz="1400" b="1" dirty="0" err="1" smtClean="0">
                          <a:effectLst/>
                        </a:rPr>
                        <a:t>attr</a:t>
                      </a:r>
                      <a:r>
                        <a:rPr lang="en-US" sz="1400" b="1" dirty="0" smtClean="0">
                          <a:effectLst/>
                        </a:rPr>
                        <a:t>.</a:t>
                      </a:r>
                      <a:endParaRPr lang="da-DK"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400" b="1" dirty="0" smtClean="0">
                          <a:effectLst/>
                        </a:rPr>
                        <a:t>property</a:t>
                      </a:r>
                      <a:endParaRPr lang="da-DK"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400" b="1" dirty="0" smtClean="0">
                          <a:effectLst/>
                        </a:rPr>
                        <a:t>type</a:t>
                      </a:r>
                      <a:endParaRPr lang="da-DK"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400" b="1" dirty="0" smtClean="0">
                          <a:effectLst/>
                        </a:rPr>
                        <a:t>price</a:t>
                      </a:r>
                      <a:endParaRPr lang="da-DK"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400" b="1" dirty="0" err="1" smtClean="0">
                          <a:effectLst/>
                        </a:rPr>
                        <a:t>ownerNo</a:t>
                      </a:r>
                      <a:endParaRPr lang="da-DK"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a-DK" sz="1400" b="1" dirty="0" err="1" smtClean="0">
                          <a:effectLst/>
                          <a:latin typeface="Calibri" panose="020F0502020204030204" pitchFamily="34" charset="0"/>
                          <a:ea typeface="Calibri" panose="020F0502020204030204" pitchFamily="34" charset="0"/>
                          <a:cs typeface="Times New Roman" panose="02020603050405020304" pitchFamily="18" charset="0"/>
                        </a:rPr>
                        <a:t>staffNo</a:t>
                      </a:r>
                      <a:endParaRPr lang="da-DK"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a-DK" sz="1400" b="1" dirty="0" err="1" smtClean="0">
                          <a:effectLst/>
                          <a:latin typeface="Calibri" panose="020F0502020204030204" pitchFamily="34" charset="0"/>
                          <a:ea typeface="Calibri" panose="020F0502020204030204" pitchFamily="34" charset="0"/>
                          <a:cs typeface="Times New Roman" panose="02020603050405020304" pitchFamily="18" charset="0"/>
                        </a:rPr>
                        <a:t>Branch</a:t>
                      </a:r>
                      <a:endParaRPr lang="da-DK"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a-DK" sz="1400" b="1" dirty="0" err="1" smtClean="0">
                          <a:effectLst/>
                          <a:latin typeface="Calibri" panose="020F0502020204030204" pitchFamily="34" charset="0"/>
                          <a:ea typeface="Calibri" panose="020F0502020204030204" pitchFamily="34" charset="0"/>
                          <a:cs typeface="Times New Roman" panose="02020603050405020304" pitchFamily="18" charset="0"/>
                        </a:rPr>
                        <a:t>Row</a:t>
                      </a:r>
                      <a:r>
                        <a:rPr lang="da-DK" sz="1400" b="1" dirty="0" smtClean="0">
                          <a:effectLst/>
                          <a:latin typeface="Calibri" panose="020F0502020204030204" pitchFamily="34" charset="0"/>
                          <a:ea typeface="Calibri" panose="020F0502020204030204" pitchFamily="34" charset="0"/>
                          <a:cs typeface="Times New Roman" panose="02020603050405020304" pitchFamily="18" charset="0"/>
                        </a:rPr>
                        <a:t> limit</a:t>
                      </a:r>
                      <a:endParaRPr lang="da-DK"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259773">
                <a:tc>
                  <a:txBody>
                    <a:bodyPr/>
                    <a:lstStyle/>
                    <a:p>
                      <a:pPr algn="ctr">
                        <a:lnSpc>
                          <a:spcPct val="107000"/>
                        </a:lnSpc>
                        <a:spcAft>
                          <a:spcPts val="0"/>
                        </a:spcAft>
                      </a:pPr>
                      <a:r>
                        <a:rPr lang="da-DK" sz="1400" dirty="0" smtClean="0">
                          <a:effectLst/>
                          <a:latin typeface="+mn-lt"/>
                          <a:ea typeface="+mn-ea"/>
                          <a:cs typeface="+mn-cs"/>
                        </a:rPr>
                        <a:t>Sales</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a-DK" sz="1400" dirty="0" smtClean="0">
                          <a:effectLst/>
                          <a:latin typeface="+mn-lt"/>
                          <a:ea typeface="+mn-ea"/>
                          <a:cs typeface="+mn-cs"/>
                        </a:rPr>
                        <a:t>0001</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400" dirty="0" smtClean="0">
                          <a:effectLst/>
                        </a:rPr>
                        <a:t>0001</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400" dirty="0" smtClean="0">
                          <a:effectLst/>
                        </a:rPr>
                        <a:t>0001</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400" dirty="0" smtClean="0">
                          <a:effectLst/>
                        </a:rPr>
                        <a:t>0000</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a-DK" sz="1400" dirty="0" smtClean="0">
                          <a:effectLst/>
                          <a:latin typeface="Calibri" panose="020F0502020204030204" pitchFamily="34" charset="0"/>
                          <a:ea typeface="Calibri" panose="020F0502020204030204" pitchFamily="34" charset="0"/>
                          <a:cs typeface="Times New Roman" panose="02020603050405020304" pitchFamily="18" charset="0"/>
                        </a:rPr>
                        <a:t>0000</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a-DK" sz="1400" dirty="0" smtClean="0">
                          <a:effectLst/>
                          <a:latin typeface="Calibri" panose="020F0502020204030204" pitchFamily="34" charset="0"/>
                          <a:ea typeface="Calibri" panose="020F0502020204030204" pitchFamily="34" charset="0"/>
                          <a:cs typeface="Times New Roman" panose="02020603050405020304" pitchFamily="18" charset="0"/>
                        </a:rPr>
                        <a:t>0000</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a-DK" sz="1400" dirty="0" smtClean="0">
                          <a:effectLst/>
                          <a:latin typeface="Calibri" panose="020F0502020204030204" pitchFamily="34" charset="0"/>
                          <a:ea typeface="Calibri" panose="020F0502020204030204" pitchFamily="34" charset="0"/>
                          <a:cs typeface="Times New Roman" panose="02020603050405020304" pitchFamily="18" charset="0"/>
                        </a:rPr>
                        <a:t>15</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259773">
                <a:tc>
                  <a:txBody>
                    <a:bodyPr/>
                    <a:lstStyle/>
                    <a:p>
                      <a:pPr algn="ctr">
                        <a:lnSpc>
                          <a:spcPct val="107000"/>
                        </a:lnSpc>
                        <a:spcAft>
                          <a:spcPts val="0"/>
                        </a:spcAft>
                      </a:pPr>
                      <a:r>
                        <a:rPr lang="da-DK" sz="1400" dirty="0" smtClean="0">
                          <a:effectLst/>
                          <a:latin typeface="Calibri" panose="020F0502020204030204" pitchFamily="34" charset="0"/>
                          <a:ea typeface="Calibri" panose="020F0502020204030204" pitchFamily="34" charset="0"/>
                          <a:cs typeface="Times New Roman" panose="02020603050405020304" pitchFamily="18" charset="0"/>
                        </a:rPr>
                        <a:t>SG37</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a-DK" sz="1400" dirty="0" smtClean="0">
                          <a:effectLst/>
                          <a:latin typeface="Calibri" panose="020F0502020204030204" pitchFamily="34" charset="0"/>
                          <a:ea typeface="Calibri" panose="020F0502020204030204" pitchFamily="34" charset="0"/>
                          <a:cs typeface="Times New Roman" panose="02020603050405020304" pitchFamily="18" charset="0"/>
                        </a:rPr>
                        <a:t>0101</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a-DK" sz="1400" dirty="0" smtClean="0">
                          <a:effectLst/>
                          <a:latin typeface="Calibri" panose="020F0502020204030204" pitchFamily="34" charset="0"/>
                          <a:ea typeface="Calibri" panose="020F0502020204030204" pitchFamily="34" charset="0"/>
                          <a:cs typeface="Times New Roman" panose="02020603050405020304" pitchFamily="18" charset="0"/>
                        </a:rPr>
                        <a:t>0101</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a-DK" sz="1400" dirty="0" smtClean="0">
                          <a:effectLst/>
                          <a:latin typeface="Calibri" panose="020F0502020204030204" pitchFamily="34" charset="0"/>
                          <a:ea typeface="Calibri" panose="020F0502020204030204" pitchFamily="34" charset="0"/>
                          <a:cs typeface="Times New Roman" panose="02020603050405020304" pitchFamily="18" charset="0"/>
                        </a:rPr>
                        <a:t>0111</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a-DK" sz="1400" dirty="0" smtClean="0">
                          <a:effectLst/>
                          <a:latin typeface="Calibri" panose="020F0502020204030204" pitchFamily="34" charset="0"/>
                          <a:ea typeface="Calibri" panose="020F0502020204030204" pitchFamily="34" charset="0"/>
                          <a:cs typeface="Times New Roman" panose="02020603050405020304" pitchFamily="18" charset="0"/>
                        </a:rPr>
                        <a:t>0101</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a-DK" sz="1400" dirty="0" smtClean="0">
                          <a:effectLst/>
                          <a:latin typeface="Calibri" panose="020F0502020204030204" pitchFamily="34" charset="0"/>
                          <a:ea typeface="Calibri" panose="020F0502020204030204" pitchFamily="34" charset="0"/>
                          <a:cs typeface="Times New Roman" panose="02020603050405020304" pitchFamily="18" charset="0"/>
                        </a:rPr>
                        <a:t>0111</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a-DK" sz="1400" dirty="0" smtClean="0">
                          <a:effectLst/>
                          <a:latin typeface="Calibri" panose="020F0502020204030204" pitchFamily="34" charset="0"/>
                          <a:ea typeface="Calibri" panose="020F0502020204030204" pitchFamily="34" charset="0"/>
                          <a:cs typeface="Times New Roman" panose="02020603050405020304" pitchFamily="18" charset="0"/>
                        </a:rPr>
                        <a:t>0000</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a-DK" sz="1400" dirty="0" smtClean="0">
                          <a:effectLst/>
                          <a:latin typeface="Calibri" panose="020F0502020204030204" pitchFamily="34" charset="0"/>
                          <a:ea typeface="Calibri" panose="020F0502020204030204" pitchFamily="34" charset="0"/>
                          <a:cs typeface="Times New Roman" panose="02020603050405020304" pitchFamily="18" charset="0"/>
                        </a:rPr>
                        <a:t>200</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259773">
                <a:tc>
                  <a:txBody>
                    <a:bodyPr/>
                    <a:lstStyle/>
                    <a:p>
                      <a:pPr algn="ctr">
                        <a:lnSpc>
                          <a:spcPct val="107000"/>
                        </a:lnSpc>
                        <a:spcAft>
                          <a:spcPts val="0"/>
                        </a:spcAft>
                      </a:pPr>
                      <a:r>
                        <a:rPr lang="da-DK" sz="1400" dirty="0" smtClean="0">
                          <a:effectLst/>
                          <a:latin typeface="Calibri" panose="020F0502020204030204" pitchFamily="34" charset="0"/>
                          <a:ea typeface="Calibri" panose="020F0502020204030204" pitchFamily="34" charset="0"/>
                          <a:cs typeface="Times New Roman" panose="02020603050405020304" pitchFamily="18" charset="0"/>
                        </a:rPr>
                        <a:t>SG5</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a-DK" sz="1400" dirty="0" smtClean="0">
                          <a:effectLst/>
                          <a:latin typeface="Calibri" panose="020F0502020204030204" pitchFamily="34" charset="0"/>
                          <a:ea typeface="Calibri" panose="020F0502020204030204" pitchFamily="34" charset="0"/>
                          <a:cs typeface="Times New Roman" panose="02020603050405020304" pitchFamily="18" charset="0"/>
                        </a:rPr>
                        <a:t>1111</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a-DK" sz="1400" dirty="0" smtClean="0">
                          <a:effectLst/>
                          <a:latin typeface="Calibri" panose="020F0502020204030204" pitchFamily="34" charset="0"/>
                          <a:ea typeface="Calibri" panose="020F0502020204030204" pitchFamily="34" charset="0"/>
                          <a:cs typeface="Times New Roman" panose="02020603050405020304" pitchFamily="18" charset="0"/>
                        </a:rPr>
                        <a:t>1111</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a-DK" sz="1400" dirty="0" smtClean="0">
                          <a:effectLst/>
                          <a:latin typeface="Calibri" panose="020F0502020204030204" pitchFamily="34" charset="0"/>
                          <a:ea typeface="Calibri" panose="020F0502020204030204" pitchFamily="34" charset="0"/>
                          <a:cs typeface="Times New Roman" panose="02020603050405020304" pitchFamily="18" charset="0"/>
                        </a:rPr>
                        <a:t>1111</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a-DK" sz="1400" dirty="0" smtClean="0">
                          <a:effectLst/>
                          <a:latin typeface="Calibri" panose="020F0502020204030204" pitchFamily="34" charset="0"/>
                          <a:ea typeface="Calibri" panose="020F0502020204030204" pitchFamily="34" charset="0"/>
                          <a:cs typeface="Times New Roman" panose="02020603050405020304" pitchFamily="18" charset="0"/>
                        </a:rPr>
                        <a:t>1111</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a-DK" sz="1400" dirty="0" smtClean="0">
                          <a:effectLst/>
                          <a:latin typeface="Calibri" panose="020F0502020204030204" pitchFamily="34" charset="0"/>
                          <a:ea typeface="Calibri" panose="020F0502020204030204" pitchFamily="34" charset="0"/>
                          <a:cs typeface="Times New Roman" panose="02020603050405020304" pitchFamily="18" charset="0"/>
                        </a:rPr>
                        <a:t>1111</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a-DK" sz="1400" dirty="0" smtClean="0">
                          <a:effectLst/>
                          <a:latin typeface="Calibri" panose="020F0502020204030204" pitchFamily="34" charset="0"/>
                          <a:ea typeface="Calibri" panose="020F0502020204030204" pitchFamily="34" charset="0"/>
                          <a:cs typeface="Times New Roman" panose="02020603050405020304" pitchFamily="18" charset="0"/>
                        </a:rPr>
                        <a:t>1111</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a-DK" sz="1400" dirty="0" smtClean="0">
                          <a:effectLst/>
                          <a:latin typeface="Calibri" panose="020F0502020204030204" pitchFamily="34" charset="0"/>
                          <a:ea typeface="Calibri" panose="020F0502020204030204" pitchFamily="34" charset="0"/>
                          <a:cs typeface="Times New Roman" panose="02020603050405020304" pitchFamily="18" charset="0"/>
                        </a:rPr>
                        <a:t>none</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bl>
          </a:graphicData>
        </a:graphic>
      </p:graphicFrame>
      <p:sp>
        <p:nvSpPr>
          <p:cNvPr id="5" name="Rectangle 4"/>
          <p:cNvSpPr/>
          <p:nvPr/>
        </p:nvSpPr>
        <p:spPr>
          <a:xfrm>
            <a:off x="1849582" y="4809944"/>
            <a:ext cx="5891644" cy="369332"/>
          </a:xfrm>
          <a:prstGeom prst="rect">
            <a:avLst/>
          </a:prstGeom>
        </p:spPr>
        <p:txBody>
          <a:bodyPr wrap="square">
            <a:spAutoFit/>
          </a:bodyPr>
          <a:lstStyle/>
          <a:p>
            <a:pPr marL="285750" indent="-285750">
              <a:buFont typeface="Arial" panose="020B0604020202020204" pitchFamily="34" charset="0"/>
              <a:buChar char="•"/>
            </a:pPr>
            <a:r>
              <a:rPr lang="en-GB" dirty="0" smtClean="0"/>
              <a:t>Access Control Matrix</a:t>
            </a:r>
            <a:endParaRPr lang="en-GB" dirty="0"/>
          </a:p>
        </p:txBody>
      </p:sp>
    </p:spTree>
    <p:extLst>
      <p:ext uri="{BB962C8B-B14F-4D97-AF65-F5344CB8AC3E}">
        <p14:creationId xmlns:p14="http://schemas.microsoft.com/office/powerpoint/2010/main" val="1964973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t>
            </a:r>
            <a:r>
              <a:rPr lang="en-US" dirty="0" smtClean="0"/>
              <a:t>ountermeasures</a:t>
            </a:r>
            <a:endParaRPr lang="en-GB" dirty="0"/>
          </a:p>
        </p:txBody>
      </p:sp>
      <p:sp>
        <p:nvSpPr>
          <p:cNvPr id="3" name="Pladsholder til indhold 2"/>
          <p:cNvSpPr>
            <a:spLocks noGrp="1"/>
          </p:cNvSpPr>
          <p:nvPr>
            <p:ph idx="1"/>
          </p:nvPr>
        </p:nvSpPr>
        <p:spPr/>
        <p:txBody>
          <a:bodyPr/>
          <a:lstStyle/>
          <a:p>
            <a:pPr lvl="0"/>
            <a:r>
              <a:rPr lang="en-US" b="1" dirty="0"/>
              <a:t>Views</a:t>
            </a:r>
            <a:endParaRPr lang="da-DK" b="1" dirty="0"/>
          </a:p>
          <a:p>
            <a:pPr lvl="0"/>
            <a:r>
              <a:rPr lang="en-US" b="1" dirty="0"/>
              <a:t>Backup</a:t>
            </a:r>
            <a:r>
              <a:rPr lang="en-US" dirty="0"/>
              <a:t> </a:t>
            </a:r>
            <a:r>
              <a:rPr lang="en-US" b="1" dirty="0"/>
              <a:t>and recovery</a:t>
            </a:r>
            <a:endParaRPr lang="da-DK" dirty="0"/>
          </a:p>
          <a:p>
            <a:pPr lvl="1"/>
            <a:r>
              <a:rPr lang="en-US" dirty="0"/>
              <a:t>A DBMS should provide backup facilities to assist with the recovery of a database following failure. The backup copy and the details captured in the log file are used to restore the database to the latest possible </a:t>
            </a:r>
            <a:r>
              <a:rPr lang="en-US" b="1" dirty="0"/>
              <a:t>consistent state</a:t>
            </a:r>
            <a:r>
              <a:rPr lang="en-US" dirty="0"/>
              <a:t>.</a:t>
            </a:r>
            <a:endParaRPr lang="da-DK" dirty="0"/>
          </a:p>
          <a:p>
            <a:pPr lvl="1"/>
            <a:r>
              <a:rPr lang="en-US" dirty="0" smtClean="0"/>
              <a:t>Journaling</a:t>
            </a:r>
            <a:endParaRPr lang="da-DK" dirty="0"/>
          </a:p>
          <a:p>
            <a:pPr lvl="0"/>
            <a:r>
              <a:rPr lang="en-US" b="1" dirty="0"/>
              <a:t>Integrity</a:t>
            </a:r>
            <a:endParaRPr lang="da-DK" dirty="0"/>
          </a:p>
          <a:p>
            <a:pPr lvl="1"/>
            <a:r>
              <a:rPr lang="en-US" dirty="0"/>
              <a:t>Preventing data from becoming invalid</a:t>
            </a:r>
            <a:endParaRPr lang="da-DK" dirty="0"/>
          </a:p>
          <a:p>
            <a:pPr lvl="0"/>
            <a:r>
              <a:rPr lang="en-US" b="1" dirty="0"/>
              <a:t>Encryption</a:t>
            </a:r>
            <a:endParaRPr lang="da-DK" dirty="0"/>
          </a:p>
          <a:p>
            <a:endParaRPr lang="en-GB" dirty="0"/>
          </a:p>
        </p:txBody>
      </p:sp>
    </p:spTree>
    <p:extLst>
      <p:ext uri="{BB962C8B-B14F-4D97-AF65-F5344CB8AC3E}">
        <p14:creationId xmlns:p14="http://schemas.microsoft.com/office/powerpoint/2010/main" val="620335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t>
            </a:r>
            <a:r>
              <a:rPr lang="en-US" dirty="0" smtClean="0"/>
              <a:t>ountermeasures</a:t>
            </a:r>
            <a:endParaRPr lang="en-GB" dirty="0"/>
          </a:p>
        </p:txBody>
      </p:sp>
      <p:sp>
        <p:nvSpPr>
          <p:cNvPr id="3" name="Pladsholder til indhold 2"/>
          <p:cNvSpPr>
            <a:spLocks noGrp="1"/>
          </p:cNvSpPr>
          <p:nvPr>
            <p:ph idx="1"/>
          </p:nvPr>
        </p:nvSpPr>
        <p:spPr/>
        <p:txBody>
          <a:bodyPr/>
          <a:lstStyle/>
          <a:p>
            <a:pPr lvl="0"/>
            <a:r>
              <a:rPr lang="en-US" b="1" dirty="0"/>
              <a:t>RAID technology</a:t>
            </a:r>
            <a:endParaRPr lang="da-DK" dirty="0"/>
          </a:p>
          <a:p>
            <a:pPr lvl="1"/>
            <a:r>
              <a:rPr lang="en-US" dirty="0"/>
              <a:t>Provides fault-tolerance </a:t>
            </a:r>
            <a:endParaRPr lang="da-DK" dirty="0"/>
          </a:p>
          <a:p>
            <a:pPr lvl="1"/>
            <a:r>
              <a:rPr lang="en-US" dirty="0"/>
              <a:t>Disk drives are the most vulnerable components</a:t>
            </a:r>
            <a:endParaRPr lang="da-DK" dirty="0"/>
          </a:p>
          <a:p>
            <a:pPr lvl="2"/>
            <a:r>
              <a:rPr lang="en-US" dirty="0"/>
              <a:t>Solution?</a:t>
            </a:r>
            <a:endParaRPr lang="da-DK" dirty="0"/>
          </a:p>
          <a:p>
            <a:pPr lvl="3"/>
            <a:r>
              <a:rPr lang="en-US" b="1" dirty="0"/>
              <a:t>Use RAID</a:t>
            </a:r>
            <a:endParaRPr lang="da-DK" dirty="0"/>
          </a:p>
          <a:p>
            <a:pPr lvl="1"/>
            <a:r>
              <a:rPr lang="en-US" dirty="0"/>
              <a:t>Data striping</a:t>
            </a:r>
            <a:endParaRPr lang="da-DK" dirty="0"/>
          </a:p>
          <a:p>
            <a:pPr lvl="2"/>
            <a:r>
              <a:rPr lang="en-US" dirty="0"/>
              <a:t>Increases performance by segmenting data into equal-size partitions, which are transparently distributed across multiple disks. </a:t>
            </a:r>
            <a:endParaRPr lang="da-DK" dirty="0"/>
          </a:p>
          <a:p>
            <a:pPr lvl="2"/>
            <a:r>
              <a:rPr lang="en-US" dirty="0"/>
              <a:t>Improves overall I/O performance by allowing multiple I/</a:t>
            </a:r>
            <a:r>
              <a:rPr lang="en-US" dirty="0" err="1"/>
              <a:t>Os</a:t>
            </a:r>
            <a:r>
              <a:rPr lang="en-US" dirty="0"/>
              <a:t> to be serviced in parallel.</a:t>
            </a:r>
            <a:endParaRPr lang="da-DK" dirty="0"/>
          </a:p>
          <a:p>
            <a:pPr lvl="1"/>
            <a:r>
              <a:rPr lang="en-US" dirty="0"/>
              <a:t>Provides Reliability</a:t>
            </a:r>
            <a:endParaRPr lang="da-DK" dirty="0"/>
          </a:p>
          <a:p>
            <a:pPr lvl="2"/>
            <a:r>
              <a:rPr lang="en-US" dirty="0"/>
              <a:t>Parity scheme</a:t>
            </a:r>
            <a:endParaRPr lang="da-DK" dirty="0"/>
          </a:p>
          <a:p>
            <a:pPr lvl="2"/>
            <a:r>
              <a:rPr lang="en-US" dirty="0"/>
              <a:t>error-correcting scheme</a:t>
            </a:r>
            <a:endParaRPr lang="da-DK" dirty="0"/>
          </a:p>
          <a:p>
            <a:endParaRPr lang="en-GB" dirty="0"/>
          </a:p>
        </p:txBody>
      </p:sp>
    </p:spTree>
    <p:extLst>
      <p:ext uri="{BB962C8B-B14F-4D97-AF65-F5344CB8AC3E}">
        <p14:creationId xmlns:p14="http://schemas.microsoft.com/office/powerpoint/2010/main" val="1064186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Countermeasures</a:t>
            </a:r>
            <a:endParaRPr lang="en-GB" dirty="0"/>
          </a:p>
        </p:txBody>
      </p:sp>
      <p:sp>
        <p:nvSpPr>
          <p:cNvPr id="3" name="Pladsholder til indhold 2"/>
          <p:cNvSpPr>
            <a:spLocks noGrp="1"/>
          </p:cNvSpPr>
          <p:nvPr>
            <p:ph idx="1"/>
          </p:nvPr>
        </p:nvSpPr>
        <p:spPr/>
        <p:txBody>
          <a:bodyPr/>
          <a:lstStyle/>
          <a:p>
            <a:r>
              <a:rPr lang="en-US" b="1" dirty="0"/>
              <a:t>RAID levels</a:t>
            </a:r>
            <a:endParaRPr lang="da-DK" dirty="0"/>
          </a:p>
          <a:p>
            <a:pPr lvl="1"/>
            <a:r>
              <a:rPr lang="en-US" b="1" dirty="0"/>
              <a:t>RAID 0</a:t>
            </a:r>
            <a:endParaRPr lang="da-DK" dirty="0"/>
          </a:p>
          <a:p>
            <a:pPr lvl="2"/>
            <a:r>
              <a:rPr lang="en-US" dirty="0" err="1"/>
              <a:t>Nonredundant</a:t>
            </a:r>
            <a:endParaRPr lang="da-DK" dirty="0"/>
          </a:p>
          <a:p>
            <a:pPr lvl="1"/>
            <a:r>
              <a:rPr lang="en-US" b="1" dirty="0"/>
              <a:t>RAID 1</a:t>
            </a:r>
            <a:endParaRPr lang="da-DK" dirty="0"/>
          </a:p>
          <a:p>
            <a:pPr lvl="2"/>
            <a:r>
              <a:rPr lang="en-US" dirty="0"/>
              <a:t>Mirrored</a:t>
            </a:r>
            <a:endParaRPr lang="da-DK" dirty="0"/>
          </a:p>
          <a:p>
            <a:pPr lvl="1"/>
            <a:r>
              <a:rPr lang="en-US" b="1" dirty="0"/>
              <a:t>RAID  0+1</a:t>
            </a:r>
            <a:endParaRPr lang="da-DK" dirty="0"/>
          </a:p>
          <a:p>
            <a:pPr lvl="2"/>
            <a:r>
              <a:rPr lang="en-US" dirty="0" err="1"/>
              <a:t>Nonredundant</a:t>
            </a:r>
            <a:r>
              <a:rPr lang="en-US" dirty="0"/>
              <a:t> and Mirrored</a:t>
            </a:r>
            <a:endParaRPr lang="da-DK" dirty="0"/>
          </a:p>
          <a:p>
            <a:pPr lvl="1"/>
            <a:r>
              <a:rPr lang="en-US" b="1" dirty="0"/>
              <a:t>RAID 5</a:t>
            </a:r>
            <a:endParaRPr lang="da-DK" dirty="0"/>
          </a:p>
          <a:p>
            <a:pPr lvl="2"/>
            <a:r>
              <a:rPr lang="en-US" dirty="0"/>
              <a:t>Uses parity data for redundancy</a:t>
            </a:r>
            <a:endParaRPr lang="da-DK" dirty="0"/>
          </a:p>
          <a:p>
            <a:pPr lvl="1"/>
            <a:endParaRPr lang="en-GB" dirty="0"/>
          </a:p>
        </p:txBody>
      </p:sp>
    </p:spTree>
    <p:extLst>
      <p:ext uri="{BB962C8B-B14F-4D97-AF65-F5344CB8AC3E}">
        <p14:creationId xmlns:p14="http://schemas.microsoft.com/office/powerpoint/2010/main" val="3056417622"/>
      </p:ext>
    </p:extLst>
  </p:cSld>
  <p:clrMapOvr>
    <a:masterClrMapping/>
  </p:clrMapOvr>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535</TotalTime>
  <Words>596</Words>
  <Application>Microsoft Office PowerPoint</Application>
  <PresentationFormat>Widescreen</PresentationFormat>
  <Paragraphs>129</Paragraphs>
  <Slides>11</Slides>
  <Notes>0</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11</vt:i4>
      </vt:variant>
    </vt:vector>
  </HeadingPairs>
  <TitlesOfParts>
    <vt:vector size="16" baseType="lpstr">
      <vt:lpstr>Arial</vt:lpstr>
      <vt:lpstr>Calibri</vt:lpstr>
      <vt:lpstr>Calibri Light</vt:lpstr>
      <vt:lpstr>Times New Roman</vt:lpstr>
      <vt:lpstr>Office-tema</vt:lpstr>
      <vt:lpstr>Database Security &amp;Threats</vt:lpstr>
      <vt:lpstr>PowerPoint-præsentation</vt:lpstr>
      <vt:lpstr>Threat </vt:lpstr>
      <vt:lpstr>Threat</vt:lpstr>
      <vt:lpstr>Threat</vt:lpstr>
      <vt:lpstr>Countermeasures</vt:lpstr>
      <vt:lpstr>Countermeasures</vt:lpstr>
      <vt:lpstr>Countermeasures</vt:lpstr>
      <vt:lpstr>Countermeasures</vt:lpstr>
      <vt:lpstr>DBMS Functions and Services  </vt:lpstr>
      <vt:lpstr>DBMS Function and Services</vt:lpstr>
    </vt:vector>
  </TitlesOfParts>
  <Company>EASJ</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Security</dc:title>
  <dc:creator>Mohammad Fayez</dc:creator>
  <cp:lastModifiedBy>EASJ</cp:lastModifiedBy>
  <cp:revision>37</cp:revision>
  <dcterms:created xsi:type="dcterms:W3CDTF">2014-12-09T16:24:47Z</dcterms:created>
  <dcterms:modified xsi:type="dcterms:W3CDTF">2017-01-23T18:01:24Z</dcterms:modified>
</cp:coreProperties>
</file>